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
  </p:notesMasterIdLst>
  <p:handoutMasterIdLst>
    <p:handoutMasterId r:id="rId5"/>
  </p:handoutMasterIdLst>
  <p:sldIdLst>
    <p:sldId id="303" r:id="rId2"/>
    <p:sldId id="301" r:id="rId3"/>
  </p:sldIdLst>
  <p:sldSz cx="9144000" cy="6858000" type="screen4x3"/>
  <p:notesSz cx="6794500" cy="9906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0B0B"/>
    <a:srgbClr val="BF2A01"/>
    <a:srgbClr val="FFA41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7087" autoAdjust="0"/>
  </p:normalViewPr>
  <p:slideViewPr>
    <p:cSldViewPr>
      <p:cViewPr>
        <p:scale>
          <a:sx n="95" d="100"/>
          <a:sy n="95" d="100"/>
        </p:scale>
        <p:origin x="-2142"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handoutMaster" Target="handoutMasters/handoutMaster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81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48100" y="0"/>
            <a:ext cx="2944813" cy="495300"/>
          </a:xfrm>
          <a:prstGeom prst="rect">
            <a:avLst/>
          </a:prstGeom>
        </p:spPr>
        <p:txBody>
          <a:bodyPr vert="horz" lIns="91440" tIns="45720" rIns="91440" bIns="45720" rtlCol="0"/>
          <a:lstStyle>
            <a:lvl1pPr algn="r">
              <a:defRPr sz="1200"/>
            </a:lvl1pPr>
          </a:lstStyle>
          <a:p>
            <a:fld id="{F158E317-144C-48E7-B28F-017D9AFF8397}" type="datetimeFigureOut">
              <a:rPr lang="en-GB" smtClean="0"/>
              <a:t>25/02/2016</a:t>
            </a:fld>
            <a:endParaRPr lang="en-GB"/>
          </a:p>
        </p:txBody>
      </p:sp>
      <p:sp>
        <p:nvSpPr>
          <p:cNvPr id="4" name="Footer Placeholder 3"/>
          <p:cNvSpPr>
            <a:spLocks noGrp="1"/>
          </p:cNvSpPr>
          <p:nvPr>
            <p:ph type="ftr" sz="quarter" idx="2"/>
          </p:nvPr>
        </p:nvSpPr>
        <p:spPr>
          <a:xfrm>
            <a:off x="0" y="9409113"/>
            <a:ext cx="2944813" cy="495300"/>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48100" y="9409113"/>
            <a:ext cx="2944813" cy="495300"/>
          </a:xfrm>
          <a:prstGeom prst="rect">
            <a:avLst/>
          </a:prstGeom>
        </p:spPr>
        <p:txBody>
          <a:bodyPr vert="horz" lIns="91440" tIns="45720" rIns="91440" bIns="45720" rtlCol="0" anchor="b"/>
          <a:lstStyle>
            <a:lvl1pPr algn="r">
              <a:defRPr sz="1200"/>
            </a:lvl1pPr>
          </a:lstStyle>
          <a:p>
            <a:fld id="{3D36E242-45D2-4D0A-9824-291166F11F19}" type="slidenum">
              <a:rPr lang="en-GB" smtClean="0"/>
              <a:t>‹#›</a:t>
            </a:fld>
            <a:endParaRPr lang="en-GB"/>
          </a:p>
        </p:txBody>
      </p:sp>
    </p:spTree>
    <p:extLst>
      <p:ext uri="{BB962C8B-B14F-4D97-AF65-F5344CB8AC3E}">
        <p14:creationId xmlns:p14="http://schemas.microsoft.com/office/powerpoint/2010/main" val="393219684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4283" cy="4953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8645" y="0"/>
            <a:ext cx="2944283" cy="495300"/>
          </a:xfrm>
          <a:prstGeom prst="rect">
            <a:avLst/>
          </a:prstGeom>
        </p:spPr>
        <p:txBody>
          <a:bodyPr vert="horz" lIns="91440" tIns="45720" rIns="91440" bIns="45720" rtlCol="0"/>
          <a:lstStyle>
            <a:lvl1pPr algn="r">
              <a:defRPr sz="1200"/>
            </a:lvl1pPr>
          </a:lstStyle>
          <a:p>
            <a:fld id="{2656ADF3-B59E-449B-AC2B-3957CFE425AE}" type="datetimeFigureOut">
              <a:rPr lang="en-GB" smtClean="0"/>
              <a:pPr/>
              <a:t>25/02/2016</a:t>
            </a:fld>
            <a:endParaRPr lang="en-GB"/>
          </a:p>
        </p:txBody>
      </p:sp>
      <p:sp>
        <p:nvSpPr>
          <p:cNvPr id="4" name="Slide Image Placeholder 3"/>
          <p:cNvSpPr>
            <a:spLocks noGrp="1" noRot="1" noChangeAspect="1"/>
          </p:cNvSpPr>
          <p:nvPr>
            <p:ph type="sldImg" idx="2"/>
          </p:nvPr>
        </p:nvSpPr>
        <p:spPr>
          <a:xfrm>
            <a:off x="920750" y="742950"/>
            <a:ext cx="4953000" cy="371475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05350"/>
            <a:ext cx="5435600" cy="44577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9408981"/>
            <a:ext cx="2944283" cy="4953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8645" y="9408981"/>
            <a:ext cx="2944283" cy="495300"/>
          </a:xfrm>
          <a:prstGeom prst="rect">
            <a:avLst/>
          </a:prstGeom>
        </p:spPr>
        <p:txBody>
          <a:bodyPr vert="horz" lIns="91440" tIns="45720" rIns="91440" bIns="45720" rtlCol="0" anchor="b"/>
          <a:lstStyle>
            <a:lvl1pPr algn="r">
              <a:defRPr sz="1200"/>
            </a:lvl1pPr>
          </a:lstStyle>
          <a:p>
            <a:fld id="{78055ADE-B8A9-4A3C-8429-DACEBD80F4DB}" type="slidenum">
              <a:rPr lang="en-GB" smtClean="0"/>
              <a:pPr/>
              <a:t>‹#›</a:t>
            </a:fld>
            <a:endParaRPr lang="en-GB"/>
          </a:p>
        </p:txBody>
      </p:sp>
    </p:spTree>
    <p:extLst>
      <p:ext uri="{BB962C8B-B14F-4D97-AF65-F5344CB8AC3E}">
        <p14:creationId xmlns:p14="http://schemas.microsoft.com/office/powerpoint/2010/main" val="1772911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Now</a:t>
            </a:r>
            <a:r>
              <a:rPr lang="en-GB" baseline="0" dirty="0" smtClean="0"/>
              <a:t> that we’ve set the scene for today. We’ll get started on thinking about scoping and refining user requirements. </a:t>
            </a:r>
          </a:p>
          <a:p>
            <a:endParaRPr lang="en-GB" baseline="0" dirty="0" smtClean="0"/>
          </a:p>
          <a:p>
            <a:r>
              <a:rPr lang="en-GB" baseline="0" dirty="0" smtClean="0"/>
              <a:t>Without a solid understanding of what users want, it is impossible to develop services that will be used and valued. For the next 20 minutes, we’ll share some tips on how to start assessing user requirements at your institution. We’ve distilled key points from our  </a:t>
            </a:r>
            <a:r>
              <a:rPr lang="en-GB" b="1" baseline="0" dirty="0" smtClean="0"/>
              <a:t>How to Develop RDM </a:t>
            </a:r>
          </a:p>
          <a:p>
            <a:r>
              <a:rPr lang="en-GB" b="1" baseline="0" dirty="0" smtClean="0"/>
              <a:t>Services</a:t>
            </a:r>
            <a:r>
              <a:rPr lang="en-GB" baseline="0" dirty="0" smtClean="0"/>
              <a:t> and </a:t>
            </a:r>
            <a:r>
              <a:rPr lang="en-GB" b="1" baseline="0" dirty="0" smtClean="0"/>
              <a:t>How to Discover Requirements for Research Data Management Services </a:t>
            </a:r>
            <a:r>
              <a:rPr lang="en-GB" baseline="0" dirty="0" smtClean="0"/>
              <a:t>guides – both are included in your packs so that you can delve into these in more detail once you return home. </a:t>
            </a:r>
            <a:endParaRPr lang="en-GB" dirty="0"/>
          </a:p>
        </p:txBody>
      </p:sp>
      <p:sp>
        <p:nvSpPr>
          <p:cNvPr id="4" name="Slide Number Placeholder 3"/>
          <p:cNvSpPr>
            <a:spLocks noGrp="1"/>
          </p:cNvSpPr>
          <p:nvPr>
            <p:ph type="sldNum" sz="quarter" idx="10"/>
          </p:nvPr>
        </p:nvSpPr>
        <p:spPr/>
        <p:txBody>
          <a:bodyPr/>
          <a:lstStyle/>
          <a:p>
            <a:fld id="{78055ADE-B8A9-4A3C-8429-DACEBD80F4DB}" type="slidenum">
              <a:rPr lang="en-GB" smtClean="0"/>
              <a:pPr/>
              <a:t>1</a:t>
            </a:fld>
            <a:endParaRPr lang="en-GB"/>
          </a:p>
        </p:txBody>
      </p:sp>
    </p:spTree>
    <p:extLst>
      <p:ext uri="{BB962C8B-B14F-4D97-AF65-F5344CB8AC3E}">
        <p14:creationId xmlns:p14="http://schemas.microsoft.com/office/powerpoint/2010/main" val="307350783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lvl1pPr algn="ctr">
              <a:defRPr/>
            </a:lvl1pPr>
          </a:lstStyle>
          <a:p>
            <a:r>
              <a:rPr lang="en-US" smtClean="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r>
              <a:rPr lang="en-GB" dirty="0" smtClean="0"/>
              <a:t>University of Bournemouth</a:t>
            </a:r>
            <a:endParaRPr lang="en-GB" dirty="0"/>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
        <p:nvSpPr>
          <p:cNvPr id="7" name="Rectangle 6"/>
          <p:cNvSpPr/>
          <p:nvPr userDrawn="1"/>
        </p:nvSpPr>
        <p:spPr>
          <a:xfrm>
            <a:off x="0" y="0"/>
            <a:ext cx="9144000" cy="1340768"/>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026" name="Picture 2" descr="C:\Users\DCC\Pictures\dcc-logo_png_transparent.png"/>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9512" y="187951"/>
            <a:ext cx="3380929" cy="964866"/>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p:cNvSpPr txBox="1"/>
          <p:nvPr userDrawn="1"/>
        </p:nvSpPr>
        <p:spPr>
          <a:xfrm>
            <a:off x="3779912" y="476672"/>
            <a:ext cx="4824536" cy="400110"/>
          </a:xfrm>
          <a:prstGeom prst="rect">
            <a:avLst/>
          </a:prstGeom>
          <a:noFill/>
        </p:spPr>
        <p:txBody>
          <a:bodyPr wrap="square" rtlCol="0">
            <a:spAutoFit/>
          </a:bodyPr>
          <a:lstStyle/>
          <a:p>
            <a:r>
              <a:rPr lang="en-GB" sz="2000" b="0" dirty="0" smtClean="0">
                <a:solidFill>
                  <a:schemeClr val="bg1"/>
                </a:solidFill>
                <a:latin typeface="Gill Sans MT" panose="020B0502020104020203" pitchFamily="34" charset="0"/>
                <a:cs typeface="Arial" panose="020B0604020202020204" pitchFamily="34" charset="0"/>
              </a:rPr>
              <a:t>because</a:t>
            </a:r>
            <a:r>
              <a:rPr lang="en-GB" sz="2000" b="0" baseline="0" dirty="0" smtClean="0">
                <a:solidFill>
                  <a:schemeClr val="bg1"/>
                </a:solidFill>
                <a:latin typeface="Gill Sans MT" panose="020B0502020104020203" pitchFamily="34" charset="0"/>
                <a:cs typeface="Arial" panose="020B0604020202020204" pitchFamily="34" charset="0"/>
              </a:rPr>
              <a:t> good research needs good data</a:t>
            </a:r>
            <a:endParaRPr lang="en-GB" sz="2000" b="0" dirty="0">
              <a:solidFill>
                <a:schemeClr val="bg1"/>
              </a:solidFill>
              <a:latin typeface="Gill Sans MT" panose="020B0502020104020203" pitchFamily="34" charset="0"/>
              <a:cs typeface="Arial" panose="020B0604020202020204" pitchFamily="34" charset="0"/>
            </a:endParaRPr>
          </a:p>
        </p:txBody>
      </p:sp>
    </p:spTree>
    <p:extLst>
      <p:ext uri="{BB962C8B-B14F-4D97-AF65-F5344CB8AC3E}">
        <p14:creationId xmlns:p14="http://schemas.microsoft.com/office/powerpoint/2010/main" val="34060848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9554601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686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0"/>
            <a:ext cx="8229600" cy="922114"/>
          </a:xfrm>
        </p:spPr>
        <p:txBody>
          <a:bodyPr/>
          <a:lstStyle/>
          <a:p>
            <a:r>
              <a:rPr lang="en-US" smtClean="0"/>
              <a:t>Click to edit Master title style</a:t>
            </a:r>
            <a:endParaRPr lang="en-GB"/>
          </a:p>
        </p:txBody>
      </p:sp>
      <p:sp>
        <p:nvSpPr>
          <p:cNvPr id="3" name="Content Placeholder 2"/>
          <p:cNvSpPr>
            <a:spLocks noGrp="1"/>
          </p:cNvSpPr>
          <p:nvPr>
            <p:ph idx="1"/>
          </p:nvPr>
        </p:nvSpPr>
        <p:spPr>
          <a:xfrm>
            <a:off x="467544" y="1340768"/>
            <a:ext cx="8229600" cy="4997165"/>
          </a:xfrm>
        </p:spPr>
        <p:txBody>
          <a:bodyPr/>
          <a:lstStyle>
            <a:lvl1pPr>
              <a:defRPr/>
            </a:lvl1pPr>
            <a:lvl2pPr>
              <a:defRPr/>
            </a:lvl2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extLst>
      <p:ext uri="{BB962C8B-B14F-4D97-AF65-F5344CB8AC3E}">
        <p14:creationId xmlns:p14="http://schemas.microsoft.com/office/powerpoint/2010/main" val="33130259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7369591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16178699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53780053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400597263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36338391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32071072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C411EC8-96BA-446C-BEF6-5B8A1AC4601F}" type="datetimeFigureOut">
              <a:rPr lang="en-GB" smtClean="0"/>
              <a:pPr/>
              <a:t>25/02/2016</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87DD6978-7833-4913-8E49-2970CED2C8A3}" type="slidenum">
              <a:rPr lang="en-GB" smtClean="0"/>
              <a:pPr/>
              <a:t>‹#›</a:t>
            </a:fld>
            <a:endParaRPr lang="en-GB"/>
          </a:p>
        </p:txBody>
      </p:sp>
    </p:spTree>
    <p:extLst>
      <p:ext uri="{BB962C8B-B14F-4D97-AF65-F5344CB8AC3E}">
        <p14:creationId xmlns:p14="http://schemas.microsoft.com/office/powerpoint/2010/main" val="2056394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994122"/>
          </a:xfrm>
          <a:prstGeom prst="rect">
            <a:avLst/>
          </a:prstGeom>
        </p:spPr>
        <p:txBody>
          <a:bodyPr vert="horz" lIns="91440" tIns="45720" rIns="91440" bIns="45720" rtlCol="0" anchor="ctr">
            <a:normAutofit/>
          </a:bodyPr>
          <a:lstStyle/>
          <a:p>
            <a:r>
              <a:rPr lang="en-US" smtClean="0"/>
              <a:t>Click to edit Master title style</a:t>
            </a:r>
            <a:endParaRPr lang="en-GB" dirty="0"/>
          </a:p>
        </p:txBody>
      </p:sp>
      <p:sp>
        <p:nvSpPr>
          <p:cNvPr id="3" name="Text Placeholder 2"/>
          <p:cNvSpPr>
            <a:spLocks noGrp="1"/>
          </p:cNvSpPr>
          <p:nvPr>
            <p:ph type="body" idx="1"/>
          </p:nvPr>
        </p:nvSpPr>
        <p:spPr>
          <a:xfrm>
            <a:off x="435496" y="1340768"/>
            <a:ext cx="8229600" cy="814673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11EC8-96BA-446C-BEF6-5B8A1AC4601F}" type="datetimeFigureOut">
              <a:rPr lang="en-GB" smtClean="0"/>
              <a:pPr/>
              <a:t>25/02/2016</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7DD6978-7833-4913-8E49-2970CED2C8A3}" type="slidenum">
              <a:rPr lang="en-GB" smtClean="0"/>
              <a:pPr/>
              <a:t>‹#›</a:t>
            </a:fld>
            <a:endParaRPr lang="en-GB"/>
          </a:p>
        </p:txBody>
      </p:sp>
      <p:sp>
        <p:nvSpPr>
          <p:cNvPr id="7" name="Rectangle 6"/>
          <p:cNvSpPr/>
          <p:nvPr/>
        </p:nvSpPr>
        <p:spPr>
          <a:xfrm>
            <a:off x="0" y="980728"/>
            <a:ext cx="9157175" cy="144016"/>
          </a:xfrm>
          <a:prstGeom prst="rect">
            <a:avLst/>
          </a:prstGeom>
          <a:gradFill flip="none" rotWithShape="1">
            <a:gsLst>
              <a:gs pos="0">
                <a:srgbClr val="FF0000"/>
              </a:gs>
              <a:gs pos="84000">
                <a:srgbClr val="FFA41D"/>
              </a:gs>
              <a:gs pos="100000">
                <a:srgbClr val="FFC000"/>
              </a:gs>
            </a:gsLst>
            <a:lin ang="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985702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r" defTabSz="914400" rtl="0" eaLnBrk="1" latinLnBrk="0" hangingPunct="1">
        <a:spcBef>
          <a:spcPct val="0"/>
        </a:spcBef>
        <a:buNone/>
        <a:defRPr sz="4400" kern="1200">
          <a:solidFill>
            <a:schemeClr val="accent1"/>
          </a:solidFill>
          <a:latin typeface="+mj-lt"/>
          <a:ea typeface="+mj-ea"/>
          <a:cs typeface="+mj-cs"/>
        </a:defRPr>
      </a:lvl1pPr>
    </p:titleStyle>
    <p:bodyStyle>
      <a:lvl1pPr marL="442913" indent="-442913" algn="l" defTabSz="914400" rtl="0" eaLnBrk="1" latinLnBrk="0" hangingPunct="1">
        <a:spcBef>
          <a:spcPct val="20000"/>
        </a:spcBef>
        <a:buFontTx/>
        <a:buBlip>
          <a:blip r:embed="rId13"/>
        </a:buBlip>
        <a:defRPr sz="3200" kern="1200">
          <a:solidFill>
            <a:schemeClr val="tx1"/>
          </a:solidFill>
          <a:latin typeface="+mn-lt"/>
          <a:ea typeface="+mn-ea"/>
          <a:cs typeface="+mn-cs"/>
        </a:defRPr>
      </a:lvl1pPr>
      <a:lvl2pPr marL="803275" indent="-346075" algn="l" defTabSz="914400" rtl="0" eaLnBrk="1" latinLnBrk="0" hangingPunct="1">
        <a:spcBef>
          <a:spcPct val="20000"/>
        </a:spcBef>
        <a:buFont typeface="Stencil" panose="040409050D0802020404" pitchFamily="82"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Stencil" panose="040409050D0802020404" pitchFamily="82"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Stencil" panose="040409050D0802020404" pitchFamily="82"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99592" y="3068960"/>
            <a:ext cx="7342584" cy="1470025"/>
          </a:xfrm>
        </p:spPr>
        <p:txBody>
          <a:bodyPr>
            <a:normAutofit fontScale="90000"/>
          </a:bodyPr>
          <a:lstStyle/>
          <a:p>
            <a:r>
              <a:rPr lang="en-GB" dirty="0" smtClean="0"/>
              <a:t>Business Model Canvas exercise – part two</a:t>
            </a:r>
            <a:r>
              <a:rPr lang="en-GB" dirty="0" smtClean="0"/>
              <a:t/>
            </a:r>
            <a:br>
              <a:rPr lang="en-GB" dirty="0" smtClean="0"/>
            </a:br>
            <a:endParaRPr lang="en-GB" sz="31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23528" y="6093296"/>
            <a:ext cx="1554163" cy="549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4" name="TextBox 3"/>
          <p:cNvSpPr txBox="1"/>
          <p:nvPr/>
        </p:nvSpPr>
        <p:spPr>
          <a:xfrm>
            <a:off x="2195736" y="6183267"/>
            <a:ext cx="6480720" cy="276999"/>
          </a:xfrm>
          <a:prstGeom prst="rect">
            <a:avLst/>
          </a:prstGeom>
          <a:noFill/>
        </p:spPr>
        <p:txBody>
          <a:bodyPr wrap="square" rtlCol="0">
            <a:spAutoFit/>
          </a:bodyPr>
          <a:lstStyle/>
          <a:p>
            <a:r>
              <a:rPr lang="en-GB" sz="1200" dirty="0"/>
              <a:t>This work is licensed under the Creative Commons Attribution 2.5 UK: Scotland License. </a:t>
            </a:r>
          </a:p>
        </p:txBody>
      </p:sp>
    </p:spTree>
    <p:extLst>
      <p:ext uri="{BB962C8B-B14F-4D97-AF65-F5344CB8AC3E}">
        <p14:creationId xmlns:p14="http://schemas.microsoft.com/office/powerpoint/2010/main" val="2136742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Exercise: Identifying service channels</a:t>
            </a:r>
            <a:endParaRPr lang="en-GB" dirty="0"/>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23928" y="1268760"/>
            <a:ext cx="5091432" cy="5516562"/>
          </a:xfrm>
        </p:spPr>
      </p:pic>
      <p:sp>
        <p:nvSpPr>
          <p:cNvPr id="5" name="TextBox 4"/>
          <p:cNvSpPr txBox="1"/>
          <p:nvPr/>
        </p:nvSpPr>
        <p:spPr>
          <a:xfrm>
            <a:off x="123891" y="1340768"/>
            <a:ext cx="3888432" cy="5170646"/>
          </a:xfrm>
          <a:prstGeom prst="rect">
            <a:avLst/>
          </a:prstGeom>
          <a:noFill/>
        </p:spPr>
        <p:txBody>
          <a:bodyPr wrap="square" rtlCol="0">
            <a:spAutoFit/>
          </a:bodyPr>
          <a:lstStyle/>
          <a:p>
            <a:r>
              <a:rPr lang="en-GB" sz="2200" dirty="0" smtClean="0"/>
              <a:t>Reconvene in your groups and chose two or three of your </a:t>
            </a:r>
            <a:r>
              <a:rPr lang="en-GB" sz="2200" dirty="0" smtClean="0">
                <a:solidFill>
                  <a:srgbClr val="FF0000"/>
                </a:solidFill>
              </a:rPr>
              <a:t>key activities</a:t>
            </a:r>
            <a:r>
              <a:rPr lang="en-GB" sz="2200" dirty="0" smtClean="0"/>
              <a:t>, discuss for each:</a:t>
            </a:r>
          </a:p>
          <a:p>
            <a:endParaRPr lang="en-GB" sz="2200" dirty="0"/>
          </a:p>
          <a:p>
            <a:r>
              <a:rPr lang="en-GB" sz="2200" dirty="0" smtClean="0"/>
              <a:t>Which channels work best to deliver value to your customers</a:t>
            </a:r>
          </a:p>
          <a:p>
            <a:endParaRPr lang="en-GB" sz="2200" dirty="0" smtClean="0"/>
          </a:p>
          <a:p>
            <a:endParaRPr lang="en-GB" sz="2200" dirty="0"/>
          </a:p>
          <a:p>
            <a:r>
              <a:rPr lang="en-GB" sz="2200" dirty="0" smtClean="0"/>
              <a:t>Which channels do your customers use to connect with you as service providers</a:t>
            </a:r>
          </a:p>
          <a:p>
            <a:endParaRPr lang="en-GB" sz="2200" dirty="0" smtClean="0"/>
          </a:p>
          <a:p>
            <a:endParaRPr lang="en-GB" sz="2200" dirty="0"/>
          </a:p>
          <a:p>
            <a:r>
              <a:rPr lang="en-GB" sz="2200" dirty="0" smtClean="0"/>
              <a:t>Which channels does the service use to promote awareness</a:t>
            </a:r>
            <a:endParaRPr lang="en-GB" sz="2200" dirty="0"/>
          </a:p>
        </p:txBody>
      </p:sp>
    </p:spTree>
    <p:extLst>
      <p:ext uri="{BB962C8B-B14F-4D97-AF65-F5344CB8AC3E}">
        <p14:creationId xmlns:p14="http://schemas.microsoft.com/office/powerpoint/2010/main" val="2472144134"/>
      </p:ext>
    </p:extLst>
  </p:cSld>
  <p:clrMapOvr>
    <a:masterClrMapping/>
  </p:clrMapOvr>
  <p:timing>
    <p:tnLst>
      <p:par>
        <p:cTn id="1" dur="indefinite" restart="never" nodeType="tmRoot"/>
      </p:par>
    </p:tnLst>
  </p:timing>
</p:sld>
</file>

<file path=ppt/theme/theme1.xml><?xml version="1.0" encoding="utf-8"?>
<a:theme xmlns:a="http://schemas.openxmlformats.org/drawingml/2006/main" name="RDM services - getting the balance righ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RDM services - getting the balance right</Template>
  <TotalTime>3212</TotalTime>
  <Words>186</Words>
  <Application>Microsoft Office PowerPoint</Application>
  <PresentationFormat>On-screen Show (4:3)</PresentationFormat>
  <Paragraphs>17</Paragraphs>
  <Slides>2</Slides>
  <Notes>1</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RDM services - getting the balance right</vt:lpstr>
      <vt:lpstr>Business Model Canvas exercise – part two </vt:lpstr>
      <vt:lpstr>Exercise: Identifying service channels</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RDM services – getting the balance right IDCC16 Amsterdam 21st February 2016</dc:title>
  <dc:creator>Jonathan Rans</dc:creator>
  <cp:lastModifiedBy>jd162a</cp:lastModifiedBy>
  <cp:revision>47</cp:revision>
  <cp:lastPrinted>2016-01-11T12:50:33Z</cp:lastPrinted>
  <dcterms:created xsi:type="dcterms:W3CDTF">2016-02-09T16:09:23Z</dcterms:created>
  <dcterms:modified xsi:type="dcterms:W3CDTF">2016-02-25T15:55:31Z</dcterms:modified>
</cp:coreProperties>
</file>